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9" r:id="rId4"/>
    <p:sldId id="260" r:id="rId5"/>
    <p:sldId id="261" r:id="rId6"/>
    <p:sldId id="266" r:id="rId7"/>
    <p:sldId id="268" r:id="rId8"/>
    <p:sldId id="267" r:id="rId9"/>
    <p:sldId id="265" r:id="rId10"/>
    <p:sldId id="270" r:id="rId11"/>
    <p:sldId id="271" r:id="rId12"/>
    <p:sldId id="264" r:id="rId13"/>
    <p:sldId id="282" r:id="rId14"/>
    <p:sldId id="273" r:id="rId15"/>
    <p:sldId id="274" r:id="rId16"/>
    <p:sldId id="276" r:id="rId17"/>
    <p:sldId id="277" r:id="rId18"/>
    <p:sldId id="278" r:id="rId19"/>
    <p:sldId id="280" r:id="rId20"/>
    <p:sldId id="275" r:id="rId21"/>
    <p:sldId id="284" r:id="rId22"/>
    <p:sldId id="283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3399"/>
    <a:srgbClr val="33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23" autoAdjust="0"/>
    <p:restoredTop sz="94660"/>
  </p:normalViewPr>
  <p:slideViewPr>
    <p:cSldViewPr>
      <p:cViewPr varScale="1">
        <p:scale>
          <a:sx n="64" d="100"/>
          <a:sy n="64" d="100"/>
        </p:scale>
        <p:origin x="-8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04B6F-E23C-C340-B78C-13F2BC2EFC5D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D49B7-4C32-C742-9648-4B0942796D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760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D49B7-4C32-C742-9648-4B0942796D0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Should</a:t>
            </a:r>
            <a:r>
              <a:rPr lang="en-US" baseline="0" dirty="0" smtClean="0"/>
              <a:t> we discuss how we used </a:t>
            </a:r>
            <a:r>
              <a:rPr lang="en-US" baseline="0" dirty="0" err="1" smtClean="0"/>
              <a:t>google</a:t>
            </a:r>
            <a:r>
              <a:rPr lang="en-US" baseline="0" dirty="0" smtClean="0"/>
              <a:t> to test times to scale our rankings to minutes?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D49B7-4C32-C742-9648-4B0942796D0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D49B7-4C32-C742-9648-4B0942796D0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1982A-694D-48DF-AE9C-5AEF9421902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4318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4A61D-EE82-488D-A02B-B4F654593810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238A-6078-4398-B4F3-FBD9B28F8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6033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4A61D-EE82-488D-A02B-B4F654593810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238A-6078-4398-B4F3-FBD9B28F8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3685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4A61D-EE82-488D-A02B-B4F654593810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238A-6078-4398-B4F3-FBD9B28F8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912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4A61D-EE82-488D-A02B-B4F654593810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238A-6078-4398-B4F3-FBD9B28F8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4812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4A61D-EE82-488D-A02B-B4F654593810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238A-6078-4398-B4F3-FBD9B28F8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7166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4A61D-EE82-488D-A02B-B4F654593810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238A-6078-4398-B4F3-FBD9B28F8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5178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4A61D-EE82-488D-A02B-B4F654593810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238A-6078-4398-B4F3-FBD9B28F8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8628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4A61D-EE82-488D-A02B-B4F654593810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238A-6078-4398-B4F3-FBD9B28F8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0628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4A61D-EE82-488D-A02B-B4F654593810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238A-6078-4398-B4F3-FBD9B28F8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7275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4A61D-EE82-488D-A02B-B4F654593810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238A-6078-4398-B4F3-FBD9B28F8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7970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4A61D-EE82-488D-A02B-B4F654593810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7238A-6078-4398-B4F3-FBD9B28F8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8209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52400" y="152400"/>
            <a:ext cx="8839200" cy="65532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4A61D-EE82-488D-A02B-B4F654593810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7238A-6078-4398-B4F3-FBD9B28F8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9105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30175"/>
            <a:ext cx="8305800" cy="1470025"/>
          </a:xfrm>
        </p:spPr>
        <p:txBody>
          <a:bodyPr/>
          <a:lstStyle/>
          <a:p>
            <a:r>
              <a:rPr lang="en-US" b="1" dirty="0" smtClean="0"/>
              <a:t>JURENT AN APARTMENT (dot com)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6764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Kevin Reyes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err="1" smtClean="0">
                <a:solidFill>
                  <a:schemeClr val="tx1"/>
                </a:solidFill>
              </a:rPr>
              <a:t>Yair</a:t>
            </a:r>
            <a:r>
              <a:rPr lang="en-US" dirty="0" smtClean="0">
                <a:solidFill>
                  <a:schemeClr val="tx1"/>
                </a:solidFill>
              </a:rPr>
              <a:t> Ton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Raymond Strecker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Jon Wallace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295400"/>
            <a:ext cx="3590925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7911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Step 3 - </a:t>
            </a:r>
            <a:r>
              <a:rPr lang="en-US" dirty="0"/>
              <a:t>f</a:t>
            </a:r>
            <a:r>
              <a:rPr lang="en-US" dirty="0" smtClean="0"/>
              <a:t>ind the data: </a:t>
            </a:r>
            <a:br>
              <a:rPr lang="en-US" dirty="0" smtClean="0"/>
            </a:br>
            <a:r>
              <a:rPr lang="en-US" dirty="0" smtClean="0"/>
              <a:t>Park space and convenience</a:t>
            </a:r>
            <a:endParaRPr lang="en-US" dirty="0"/>
          </a:p>
        </p:txBody>
      </p:sp>
      <p:pic>
        <p:nvPicPr>
          <p:cNvPr id="4" name="Content Placeholder 3" descr="Screen shot 2011-12-11 at 5.32.03 P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72936" r="-72936"/>
          <a:stretch>
            <a:fillRect/>
          </a:stretch>
        </p:blipFill>
        <p:spPr>
          <a:xfrm>
            <a:off x="-1524000" y="2053857"/>
            <a:ext cx="6934200" cy="3813543"/>
          </a:xfrm>
        </p:spPr>
      </p:pic>
      <p:pic>
        <p:nvPicPr>
          <p:cNvPr id="5" name="Picture 4" descr="Screen shot 2011-12-11 at 5.32.54 P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2133600"/>
            <a:ext cx="5334000" cy="3651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43100" y="6397823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http://nymag.com/realestate/articles/neighborhoods/eastvillage.htm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Step 3 - </a:t>
            </a:r>
            <a:r>
              <a:rPr lang="en-US" dirty="0"/>
              <a:t>f</a:t>
            </a:r>
            <a:r>
              <a:rPr lang="en-US" dirty="0" smtClean="0"/>
              <a:t>ind the data:</a:t>
            </a:r>
            <a:br>
              <a:rPr lang="en-US" dirty="0" smtClean="0"/>
            </a:br>
            <a:r>
              <a:rPr lang="en-US" dirty="0" smtClean="0"/>
              <a:t>Cost for a Studio? 1BR? 2BR?</a:t>
            </a:r>
            <a:endParaRPr lang="en-US" dirty="0"/>
          </a:p>
        </p:txBody>
      </p:sp>
      <p:pic>
        <p:nvPicPr>
          <p:cNvPr id="4" name="Content Placeholder 3" descr="Screen shot 2011-12-11 at 5.52.23 P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8687" r="-8687"/>
          <a:stretch>
            <a:fillRect/>
          </a:stretch>
        </p:blipFill>
        <p:spPr>
          <a:xfrm>
            <a:off x="1066800" y="2850150"/>
            <a:ext cx="7010400" cy="3855450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524000"/>
            <a:ext cx="82296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Nakedapartments.com </a:t>
            </a:r>
            <a:r>
              <a:rPr lang="en-US" sz="2400" dirty="0"/>
              <a:t>lets you search their database by neighborhood and apartment </a:t>
            </a:r>
            <a:r>
              <a:rPr lang="en-US" sz="2400" dirty="0" smtClean="0"/>
              <a:t>type</a:t>
            </a:r>
            <a:endParaRPr lang="en-US" sz="24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We use the average in our </a:t>
            </a:r>
            <a:r>
              <a:rPr lang="en-US" sz="2400" dirty="0" smtClean="0"/>
              <a:t>data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" y="304800"/>
            <a:ext cx="90678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Step 3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dirty="0"/>
              <a:t>f</a:t>
            </a:r>
            <a:r>
              <a:rPr lang="en-US" dirty="0" smtClean="0"/>
              <a:t>ind the Data:</a:t>
            </a:r>
            <a:br>
              <a:rPr lang="en-US" dirty="0" smtClean="0"/>
            </a:br>
            <a:r>
              <a:rPr lang="en-US" dirty="0" smtClean="0"/>
              <a:t>Commute time - Subway </a:t>
            </a:r>
            <a:r>
              <a:rPr lang="en-US" dirty="0"/>
              <a:t>A</a:t>
            </a:r>
            <a:r>
              <a:rPr lang="en-US" dirty="0" smtClean="0"/>
              <a:t>ccess </a:t>
            </a:r>
            <a:r>
              <a:rPr lang="en-US" dirty="0"/>
              <a:t>M</a:t>
            </a:r>
            <a:r>
              <a:rPr lang="en-US" dirty="0" smtClean="0"/>
              <a:t>atrix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8" y="3352800"/>
            <a:ext cx="8543925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524000"/>
            <a:ext cx="8229600" cy="144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Manually scored every possible permutation in terms of estimated minutes (136 to be exact).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Allows a calculation of utility based on weighted </a:t>
            </a:r>
            <a:r>
              <a:rPr lang="en-US" sz="2400" dirty="0" smtClean="0"/>
              <a:t>preference/importance</a:t>
            </a:r>
          </a:p>
        </p:txBody>
      </p:sp>
    </p:spTree>
    <p:extLst>
      <p:ext uri="{BB962C8B-B14F-4D97-AF65-F5344CB8AC3E}">
        <p14:creationId xmlns:p14="http://schemas.microsoft.com/office/powerpoint/2010/main" xmlns="" val="60401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5237"/>
            <a:ext cx="8229600" cy="4525963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US" dirty="0" smtClean="0"/>
              <a:t>Adjust for size: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4492" y="2222500"/>
            <a:ext cx="2443508" cy="3644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56750" y="2209800"/>
            <a:ext cx="4849050" cy="2209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86200" y="4508724"/>
            <a:ext cx="3771473" cy="16634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7616" y="6321623"/>
            <a:ext cx="5568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0000"/>
                </a:solidFill>
                <a:latin typeface="+mj-lt"/>
                <a:ea typeface="Verdana"/>
                <a:cs typeface="Verdana"/>
              </a:rPr>
              <a:t>http://www.daftlogic.com/projects-google-maps-area-calculator-tool.htm</a:t>
            </a:r>
            <a:endParaRPr lang="en-US" sz="1400" dirty="0">
              <a:latin typeface="+mj-lt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66700" y="274638"/>
            <a:ext cx="861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Step 4 – make the data coherent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1560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5: build the model!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581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have now developed estimates for:</a:t>
            </a:r>
          </a:p>
          <a:p>
            <a:pPr lvl="1"/>
            <a:r>
              <a:rPr lang="en-US" sz="2400" dirty="0" smtClean="0"/>
              <a:t>Bars &amp; restaurants per square foot</a:t>
            </a:r>
          </a:p>
          <a:p>
            <a:pPr lvl="1"/>
            <a:r>
              <a:rPr lang="en-US" sz="2400" dirty="0" smtClean="0"/>
              <a:t>Trees per square foot</a:t>
            </a:r>
          </a:p>
          <a:p>
            <a:pPr lvl="1"/>
            <a:r>
              <a:rPr lang="en-US" sz="2400" dirty="0" smtClean="0"/>
              <a:t>Travel accessibility (= sum of estimated travel time to 4 common points around Manhattan)</a:t>
            </a:r>
          </a:p>
          <a:p>
            <a:pPr lvl="1"/>
            <a:r>
              <a:rPr lang="en-US" sz="2400" dirty="0" smtClean="0"/>
              <a:t>Average cost for Studio, 1BR and 2BR</a:t>
            </a:r>
          </a:p>
          <a:p>
            <a:pPr lvl="1"/>
            <a:r>
              <a:rPr lang="en-US" sz="2400" dirty="0" smtClean="0"/>
              <a:t>Commute time to any other neighborhood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Get ready for Solver!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2286000"/>
          </a:xfrm>
        </p:spPr>
        <p:txBody>
          <a:bodyPr>
            <a:noAutofit/>
          </a:bodyPr>
          <a:lstStyle/>
          <a:p>
            <a:r>
              <a:rPr lang="en-US" sz="2400" dirty="0"/>
              <a:t>Neighborhood where you work (drop-down menu)</a:t>
            </a:r>
          </a:p>
          <a:p>
            <a:r>
              <a:rPr lang="en-US" sz="2400" dirty="0"/>
              <a:t>Apartment size you are looking for (studio/1BR/2BR)</a:t>
            </a:r>
          </a:p>
          <a:p>
            <a:r>
              <a:rPr lang="en-US" sz="2400" dirty="0"/>
              <a:t>Maximum rent budget per month</a:t>
            </a:r>
          </a:p>
          <a:p>
            <a:r>
              <a:rPr lang="en-US" sz="2400" dirty="0"/>
              <a:t>Maximum allowable commute time to work (in minutes)</a:t>
            </a:r>
          </a:p>
          <a:p>
            <a:r>
              <a:rPr lang="en-US" sz="2400" dirty="0"/>
              <a:t>6 priorities (at the total sum of 100) related to apartment cost, restaurant variety, bar variety, park space, general accessibility and workplace accessibility)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490168"/>
            <a:ext cx="4876800" cy="2139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Inputs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6554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Decision variables, constraints and objective</a:t>
            </a:r>
            <a:endParaRPr lang="en-US" sz="36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1600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16 decision variables, representing 16 different neighborhoods</a:t>
            </a:r>
          </a:p>
          <a:p>
            <a:r>
              <a:rPr lang="en-US" sz="2400" dirty="0" smtClean="0"/>
              <a:t>Each variable can be either 0 or 1 (binary), but the sum of all 16 must be equal to 1</a:t>
            </a:r>
          </a:p>
          <a:p>
            <a:r>
              <a:rPr lang="en-US" sz="2400" dirty="0" smtClean="0"/>
              <a:t>Objective – maximize the personal total utility of the user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106091" y="3352800"/>
            <a:ext cx="6931818" cy="3276600"/>
            <a:chOff x="1066800" y="3200400"/>
            <a:chExt cx="7005637" cy="345916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3200400"/>
              <a:ext cx="2446337" cy="3459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4167981"/>
              <a:ext cx="3652837" cy="152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98295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Matt Coakle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79229" y="5334000"/>
            <a:ext cx="861332" cy="1205865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152400" y="3299511"/>
            <a:ext cx="5834610" cy="2544977"/>
            <a:chOff x="2832050" y="2408023"/>
            <a:chExt cx="5834610" cy="2544977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2050" y="2408023"/>
              <a:ext cx="2501950" cy="2468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Oval 13"/>
            <p:cNvSpPr/>
            <p:nvPr/>
          </p:nvSpPr>
          <p:spPr>
            <a:xfrm>
              <a:off x="4038600" y="2697879"/>
              <a:ext cx="546050" cy="225512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4737050" y="3451912"/>
              <a:ext cx="99060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727650" y="3243046"/>
              <a:ext cx="293901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Average (A) = 8.09,</a:t>
              </a:r>
            </a:p>
            <a:p>
              <a:r>
                <a:rPr lang="en-US" dirty="0" smtClean="0"/>
                <a:t>Standard deviation (S) = 6.42 </a:t>
              </a:r>
              <a:endParaRPr lang="en-US" dirty="0"/>
            </a:p>
          </p:txBody>
        </p:sp>
      </p:grpSp>
      <p:sp>
        <p:nvSpPr>
          <p:cNvPr id="20" name="Rectangle 19"/>
          <p:cNvSpPr/>
          <p:nvPr/>
        </p:nvSpPr>
        <p:spPr>
          <a:xfrm rot="2714286">
            <a:off x="648217" y="4331977"/>
            <a:ext cx="187726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East Village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is the utility function?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1775511"/>
          </a:xfrm>
        </p:spPr>
        <p:txBody>
          <a:bodyPr>
            <a:noAutofit/>
          </a:bodyPr>
          <a:lstStyle/>
          <a:p>
            <a:r>
              <a:rPr lang="en-US" sz="2400" dirty="0" smtClean="0"/>
              <a:t>Find average and standard deviation</a:t>
            </a:r>
          </a:p>
          <a:p>
            <a:r>
              <a:rPr lang="en-US" sz="2400" dirty="0" smtClean="0"/>
              <a:t>Create 5 buckets and assign each neighborhood a rank (1-5) based on the bucket it belongs to</a:t>
            </a:r>
          </a:p>
          <a:p>
            <a:r>
              <a:rPr lang="en-US" sz="2400" dirty="0" smtClean="0"/>
              <a:t>Based on the rank assign each neighborhood a utility (adjustable)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756802" y="5562600"/>
            <a:ext cx="6158598" cy="990600"/>
            <a:chOff x="914400" y="5105400"/>
            <a:chExt cx="6248400" cy="1143000"/>
          </a:xfrm>
        </p:grpSpPr>
        <p:sp>
          <p:nvSpPr>
            <p:cNvPr id="7" name="Flowchart: Manual Operation 6"/>
            <p:cNvSpPr/>
            <p:nvPr/>
          </p:nvSpPr>
          <p:spPr>
            <a:xfrm>
              <a:off x="914400" y="5105400"/>
              <a:ext cx="1066800" cy="1143000"/>
            </a:xfrm>
            <a:prstGeom prst="flowChartManualOperat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A-S &gt; #</a:t>
              </a:r>
              <a:endParaRPr lang="en-US" sz="1200" dirty="0"/>
            </a:p>
          </p:txBody>
        </p:sp>
        <p:sp>
          <p:nvSpPr>
            <p:cNvPr id="9" name="Flowchart: Manual Operation 8"/>
            <p:cNvSpPr/>
            <p:nvPr/>
          </p:nvSpPr>
          <p:spPr>
            <a:xfrm>
              <a:off x="2209800" y="5105400"/>
              <a:ext cx="1066800" cy="1143000"/>
            </a:xfrm>
            <a:prstGeom prst="flowChartManualOperat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A – S/2 &gt; # &gt; </a:t>
              </a:r>
              <a:br>
                <a:rPr lang="en-US" sz="1200" dirty="0" smtClean="0"/>
              </a:br>
              <a:r>
                <a:rPr lang="en-US" sz="1200" dirty="0" smtClean="0"/>
                <a:t>A – S</a:t>
              </a:r>
              <a:endParaRPr lang="en-US" sz="1200" dirty="0"/>
            </a:p>
          </p:txBody>
        </p:sp>
        <p:sp>
          <p:nvSpPr>
            <p:cNvPr id="10" name="Flowchart: Manual Operation 9"/>
            <p:cNvSpPr/>
            <p:nvPr/>
          </p:nvSpPr>
          <p:spPr>
            <a:xfrm>
              <a:off x="3505200" y="5105400"/>
              <a:ext cx="1066800" cy="1143000"/>
            </a:xfrm>
            <a:prstGeom prst="flowChartManualOperat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A + S/2 &gt; # &gt; </a:t>
              </a:r>
              <a:br>
                <a:rPr lang="en-US" sz="1200" dirty="0" smtClean="0"/>
              </a:br>
              <a:r>
                <a:rPr lang="en-US" sz="1200" dirty="0" smtClean="0"/>
                <a:t>A – S/2</a:t>
              </a:r>
              <a:endParaRPr lang="en-US" sz="1200" dirty="0"/>
            </a:p>
          </p:txBody>
        </p:sp>
        <p:sp>
          <p:nvSpPr>
            <p:cNvPr id="11" name="Flowchart: Manual Operation 10"/>
            <p:cNvSpPr/>
            <p:nvPr/>
          </p:nvSpPr>
          <p:spPr>
            <a:xfrm>
              <a:off x="4800600" y="5105400"/>
              <a:ext cx="1066800" cy="1143000"/>
            </a:xfrm>
            <a:prstGeom prst="flowChartManualOperat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A + S</a:t>
              </a:r>
              <a:br>
                <a:rPr lang="en-US" sz="1200" dirty="0" smtClean="0"/>
              </a:br>
              <a:r>
                <a:rPr lang="en-US" sz="1200" dirty="0" smtClean="0"/>
                <a:t>&gt; # &gt;</a:t>
              </a:r>
              <a:br>
                <a:rPr lang="en-US" sz="1200" dirty="0" smtClean="0"/>
              </a:br>
              <a:r>
                <a:rPr lang="en-US" sz="1200" dirty="0" smtClean="0"/>
                <a:t>A + S/2</a:t>
              </a:r>
              <a:endParaRPr lang="en-US" sz="1200" dirty="0"/>
            </a:p>
          </p:txBody>
        </p:sp>
        <p:sp>
          <p:nvSpPr>
            <p:cNvPr id="12" name="Flowchart: Manual Operation 11"/>
            <p:cNvSpPr/>
            <p:nvPr/>
          </p:nvSpPr>
          <p:spPr>
            <a:xfrm>
              <a:off x="6096000" y="5105400"/>
              <a:ext cx="1066800" cy="1143000"/>
            </a:xfrm>
            <a:prstGeom prst="flowChartManualOperat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# &gt; A+S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71996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1.15607E-7 C 0.04079 -0.02567 0.08159 -0.0511 0.12794 -0.07214 C 0.1743 -0.09318 0.23194 -0.11607 0.27864 -0.12671 C 0.32534 -0.13734 0.36336 -0.13804 0.40815 -0.13549 C 0.45294 -0.13295 0.50694 -0.1274 0.54756 -0.11145 C 0.58819 -0.09549 0.62291 -0.07237 0.65242 -0.03931 C 0.68194 -0.00624 0.71145 0.05179 0.72465 0.08717 C 0.73784 0.12254 0.7302 0.15746 0.73124 0.17248 " pathEditMode="relative" ptsTypes="aaaaaa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51445E-7 L 3.33333E-6 -0.2265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0" grpId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9907" y="1219200"/>
            <a:ext cx="6144186" cy="5472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" y="274638"/>
            <a:ext cx="883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856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5050" y="1660155"/>
            <a:ext cx="4533900" cy="4588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Solution Methodology: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371600" y="3581400"/>
            <a:ext cx="26670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11394" y="2819400"/>
            <a:ext cx="1846006" cy="457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 smtClean="0"/>
              <a:t>Evolutionary </a:t>
            </a:r>
            <a:br>
              <a:rPr lang="en-US" sz="2400" dirty="0" smtClean="0"/>
            </a:br>
            <a:r>
              <a:rPr lang="en-US" sz="2400" dirty="0" smtClean="0"/>
              <a:t>solver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70224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Inception</a:t>
            </a:r>
            <a:endParaRPr lang="en-US" dirty="0"/>
          </a:p>
        </p:txBody>
      </p:sp>
      <p:pic>
        <p:nvPicPr>
          <p:cNvPr id="1531" name="Picture 50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933" t="21728" r="34134" b="15735"/>
          <a:stretch/>
        </p:blipFill>
        <p:spPr bwMode="auto">
          <a:xfrm>
            <a:off x="1066800" y="2362200"/>
            <a:ext cx="3276600" cy="331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01" name="TextBox 1500"/>
          <p:cNvSpPr txBox="1"/>
          <p:nvPr/>
        </p:nvSpPr>
        <p:spPr>
          <a:xfrm>
            <a:off x="873967" y="1752600"/>
            <a:ext cx="45705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What started as a common problem….</a:t>
            </a:r>
            <a:endParaRPr lang="en-US" sz="2200" dirty="0"/>
          </a:p>
        </p:txBody>
      </p:sp>
      <p:sp>
        <p:nvSpPr>
          <p:cNvPr id="1502" name="TextBox 1501"/>
          <p:cNvSpPr txBox="1"/>
          <p:nvPr/>
        </p:nvSpPr>
        <p:spPr>
          <a:xfrm>
            <a:off x="4651348" y="2396835"/>
            <a:ext cx="40721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“I need to move apartments in the next couple of months, but not sure where to go…???”</a:t>
            </a:r>
            <a:endParaRPr lang="en-US" sz="2800" dirty="0"/>
          </a:p>
        </p:txBody>
      </p:sp>
      <p:sp>
        <p:nvSpPr>
          <p:cNvPr id="1503" name="TextBox 1502"/>
          <p:cNvSpPr txBox="1"/>
          <p:nvPr/>
        </p:nvSpPr>
        <p:spPr>
          <a:xfrm>
            <a:off x="367155" y="6324600"/>
            <a:ext cx="8356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the above quote was never actually stated, though </a:t>
            </a:r>
            <a:r>
              <a:rPr lang="en-US" dirty="0"/>
              <a:t>K</a:t>
            </a:r>
            <a:r>
              <a:rPr lang="en-US" dirty="0" smtClean="0"/>
              <a:t>evin did indeed move apartments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781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286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 which neighborhood should live?</a:t>
            </a:r>
          </a:p>
          <a:p>
            <a:r>
              <a:rPr lang="en-US" sz="2400" dirty="0" smtClean="0"/>
              <a:t>What would be your average rent?</a:t>
            </a:r>
          </a:p>
          <a:p>
            <a:r>
              <a:rPr lang="en-US" sz="2400" dirty="0" smtClean="0"/>
              <a:t>What would be your average commute time to work?</a:t>
            </a:r>
          </a:p>
          <a:p>
            <a:r>
              <a:rPr lang="en-US" sz="2400" dirty="0" smtClean="0"/>
              <a:t>What would be your total utility score (and the utility scores in the 6 specific topics)?</a:t>
            </a:r>
            <a:endParaRPr lang="en-US" sz="240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Outputs:</a:t>
            </a:r>
            <a:endParaRPr lang="en-US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4863" y="3962400"/>
            <a:ext cx="4992687" cy="22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06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2743200"/>
            <a:ext cx="88392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Live Exa</a:t>
            </a:r>
            <a:r>
              <a:rPr lang="en-US" sz="3600" dirty="0" smtClean="0"/>
              <a:t>mple!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157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Potential Enhancements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524000"/>
            <a:ext cx="5562600" cy="48006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None/>
            </a:pPr>
            <a:r>
              <a:rPr lang="en-US" sz="2400" b="1" dirty="0" smtClean="0"/>
              <a:t>MORE DATA</a:t>
            </a:r>
          </a:p>
          <a:p>
            <a:r>
              <a:rPr lang="en-US" sz="2400" dirty="0" smtClean="0"/>
              <a:t>Expand </a:t>
            </a:r>
            <a:r>
              <a:rPr lang="en-US" sz="2400" dirty="0" smtClean="0"/>
              <a:t>the model to include outer boroughs (except Staten Island)</a:t>
            </a:r>
          </a:p>
          <a:p>
            <a:r>
              <a:rPr lang="en-US" sz="2400" dirty="0" smtClean="0"/>
              <a:t>Program the transportation algorithm to allow users to indicate whether they are willing to transfer during their commute, and how many times</a:t>
            </a:r>
          </a:p>
          <a:p>
            <a:r>
              <a:rPr lang="en-US" sz="2400" dirty="0" smtClean="0"/>
              <a:t>Develop </a:t>
            </a:r>
            <a:r>
              <a:rPr lang="en-US" sz="2400" dirty="0" smtClean="0"/>
              <a:t>other data sources for user preference, such as safety, quality of schools, or male to female ratio</a:t>
            </a:r>
          </a:p>
          <a:p>
            <a:pPr>
              <a:buNone/>
            </a:pPr>
            <a:endParaRPr lang="en-US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447800"/>
            <a:ext cx="2286162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5157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5 0 " pathEditMode="relative" ptsTypes="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5 0 " pathEditMode="relative" ptsTypes="AA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5 0 " pathEditMode="relative" ptsTypes="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5 0 " pathEditMode="relative" ptsTypes="AA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839200" cy="1143000"/>
          </a:xfrm>
        </p:spPr>
        <p:txBody>
          <a:bodyPr>
            <a:normAutofit/>
          </a:bodyPr>
          <a:lstStyle/>
          <a:p>
            <a:r>
              <a:rPr lang="en-US" sz="4200" dirty="0" smtClean="0"/>
              <a:t>Questions?</a:t>
            </a:r>
            <a:endParaRPr lang="en-US" sz="4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05000"/>
            <a:ext cx="7585283" cy="351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5157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Inception</a:t>
            </a:r>
            <a:endParaRPr lang="en-US" dirty="0"/>
          </a:p>
        </p:txBody>
      </p:sp>
      <p:sp>
        <p:nvSpPr>
          <p:cNvPr id="1501" name="TextBox 1500"/>
          <p:cNvSpPr txBox="1"/>
          <p:nvPr/>
        </p:nvSpPr>
        <p:spPr>
          <a:xfrm>
            <a:off x="3946324" y="1397913"/>
            <a:ext cx="45118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…Quickly became a gateway to genius</a:t>
            </a:r>
            <a:endParaRPr lang="en-US" sz="2200" dirty="0"/>
          </a:p>
        </p:txBody>
      </p:sp>
      <p:sp>
        <p:nvSpPr>
          <p:cNvPr id="3" name="Rectangle 2"/>
          <p:cNvSpPr/>
          <p:nvPr/>
        </p:nvSpPr>
        <p:spPr>
          <a:xfrm>
            <a:off x="762000" y="1787459"/>
            <a:ext cx="78485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/>
              <a:t>Jurent</a:t>
            </a:r>
            <a:r>
              <a:rPr lang="en-US" sz="3200" b="1" dirty="0" smtClean="0"/>
              <a:t> an apartment (dot com coming soon)</a:t>
            </a:r>
            <a:endParaRPr lang="en-US" sz="3200" b="1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329" t="21305" r="14282" b="13561"/>
          <a:stretch/>
        </p:blipFill>
        <p:spPr bwMode="auto">
          <a:xfrm>
            <a:off x="1752600" y="2372234"/>
            <a:ext cx="5638800" cy="3736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03781" y="6351815"/>
            <a:ext cx="6630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picture of </a:t>
            </a:r>
            <a:r>
              <a:rPr lang="en-US" dirty="0" err="1" smtClean="0"/>
              <a:t>Juran</a:t>
            </a:r>
            <a:r>
              <a:rPr lang="en-US" dirty="0" smtClean="0"/>
              <a:t> had to be widened to fit, adding roughly 20 pounds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8455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is… </a:t>
            </a:r>
            <a:r>
              <a:rPr lang="en-US" dirty="0" err="1" smtClean="0"/>
              <a:t>Jurent</a:t>
            </a:r>
            <a:r>
              <a:rPr lang="en-US" dirty="0" smtClean="0"/>
              <a:t> an Apartment?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Managerial Problem definition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You need to find an apartment in Manhattan, but there are so many factors to consider: There’s cost, distance from work, overall accessibility, bars/easy access to liquor…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How do you choose where to live in the city???</a:t>
            </a:r>
          </a:p>
          <a:p>
            <a:pPr marL="0" indent="0">
              <a:buNone/>
            </a:pPr>
            <a:r>
              <a:rPr lang="en-US" dirty="0" err="1" smtClean="0"/>
              <a:t>Jurent</a:t>
            </a:r>
            <a:r>
              <a:rPr lang="en-US" dirty="0" smtClean="0"/>
              <a:t> an apartment (dot com)… </a:t>
            </a:r>
            <a:br>
              <a:rPr lang="en-US" dirty="0" smtClean="0"/>
            </a:br>
            <a:r>
              <a:rPr lang="en-US" dirty="0" smtClean="0"/>
              <a:t>“Why think when we’ll do the thinking for you?”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8313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you belong?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http://www.thenextgreatgeneration.com/wp-content/uploads/2011/05/tumblr_llbcuk60kG1qhetp1o1_4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49312"/>
            <a:ext cx="3276600" cy="424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setupswarm.com/wp-content/uploads/HK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0998" y="1440455"/>
            <a:ext cx="4320248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static.guim.co.uk/sys-images/Guardian/Pix/pictures/2011/9/25/1316971731008/Wall-Street-mace-0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752600"/>
            <a:ext cx="6490448" cy="389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maryalicevarga.files.wordpress.com/2011/04/columbia_universit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281" y="1981200"/>
            <a:ext cx="7665435" cy="455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nyc.centralparking.com/img/cities/manhatta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191490"/>
            <a:ext cx="3508033" cy="536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04800" y="1270093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Or </a:t>
            </a:r>
            <a:r>
              <a:rPr lang="en-US" sz="2800" b="1" dirty="0" smtClean="0"/>
              <a:t>the one that got away </a:t>
            </a:r>
            <a:r>
              <a:rPr lang="en-US" sz="2800" dirty="0" smtClean="0"/>
              <a:t>up</a:t>
            </a:r>
            <a:r>
              <a:rPr lang="en-US" sz="2800" b="1" dirty="0" smtClean="0"/>
              <a:t> </a:t>
            </a:r>
            <a:r>
              <a:rPr lang="en-US" sz="2800" dirty="0" smtClean="0"/>
              <a:t>in </a:t>
            </a:r>
            <a:r>
              <a:rPr lang="en-US" sz="2800" dirty="0"/>
              <a:t>M</a:t>
            </a:r>
            <a:r>
              <a:rPr lang="en-US" sz="2800" dirty="0" smtClean="0"/>
              <a:t>orningside </a:t>
            </a:r>
            <a:r>
              <a:rPr lang="en-US" sz="2800" dirty="0"/>
              <a:t>H</a:t>
            </a:r>
            <a:r>
              <a:rPr lang="en-US" sz="2800" dirty="0" smtClean="0"/>
              <a:t>eights…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846381" y="5329535"/>
            <a:ext cx="2771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East Village Hipster?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35527" y="5791200"/>
            <a:ext cx="9067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Financial District/Wall Street</a:t>
            </a:r>
          </a:p>
          <a:p>
            <a:r>
              <a:rPr lang="en-US" sz="2400" dirty="0" smtClean="0"/>
              <a:t>Whether </a:t>
            </a:r>
            <a:r>
              <a:rPr lang="en-US" sz="2400" dirty="0" smtClean="0"/>
              <a:t>you’re </a:t>
            </a:r>
            <a:r>
              <a:rPr lang="en-US" sz="2400" dirty="0" smtClean="0"/>
              <a:t>in the 1% or 99%, </a:t>
            </a:r>
            <a:r>
              <a:rPr lang="en-US" sz="2400" dirty="0" err="1" smtClean="0"/>
              <a:t>Jurent</a:t>
            </a:r>
            <a:r>
              <a:rPr lang="en-US" sz="2400" dirty="0" smtClean="0"/>
              <a:t> an Apartment has your back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992582" y="2359945"/>
            <a:ext cx="3192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Columbia University</a:t>
            </a:r>
            <a:endParaRPr lang="en-US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038600" y="4075051"/>
            <a:ext cx="4982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(Both the Manhattan neighborhood and the TV Show are </a:t>
            </a:r>
            <a:r>
              <a:rPr lang="en-US" sz="2400" u="sng" dirty="0" smtClean="0"/>
              <a:t>no good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5628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1" grpId="1"/>
      <p:bldP spid="12" grpId="0"/>
      <p:bldP spid="12" grpId="1"/>
      <p:bldP spid="13" grpId="0"/>
      <p:bldP spid="14" grpId="0"/>
      <p:bldP spid="1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Managerial 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0519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Step 1 - </a:t>
            </a:r>
            <a:r>
              <a:rPr lang="en-US" sz="2400" dirty="0"/>
              <a:t>d</a:t>
            </a:r>
            <a:r>
              <a:rPr lang="en-US" sz="2400" dirty="0" smtClean="0"/>
              <a:t>efine your neighborhoods </a:t>
            </a:r>
          </a:p>
          <a:p>
            <a:r>
              <a:rPr lang="en-US" sz="2400" dirty="0" smtClean="0"/>
              <a:t>Step 2 - define the qualitative factors that might influence your choice</a:t>
            </a:r>
          </a:p>
          <a:p>
            <a:r>
              <a:rPr lang="en-US" sz="2400" dirty="0" smtClean="0"/>
              <a:t>Step 3 - find data that is indicative of a neighborhood’s qualitative properties</a:t>
            </a:r>
          </a:p>
          <a:p>
            <a:r>
              <a:rPr lang="en-US" sz="2400" dirty="0" smtClean="0"/>
              <a:t>Step 4 - combine the data into a coherent database that can be quantified (smelling the Solver yet?!?!?)</a:t>
            </a:r>
          </a:p>
          <a:p>
            <a:r>
              <a:rPr lang="en-US" sz="2400" dirty="0" smtClean="0"/>
              <a:t>Step 5 – build the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2819400"/>
            <a:ext cx="5750246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9195" y="2209800"/>
            <a:ext cx="3363805" cy="44196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66700" y="274638"/>
            <a:ext cx="861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Step 1 - define the neighborhoods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524000"/>
            <a:ext cx="8229600" cy="3505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16 Neighborhoods defined by New York Mag: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524000"/>
            <a:ext cx="8229600" cy="3505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2400" dirty="0" smtClean="0"/>
              <a:t>What is important to </a:t>
            </a:r>
            <a:r>
              <a:rPr lang="en-US" sz="2400" b="1" u="sng" dirty="0" smtClean="0"/>
              <a:t>you</a:t>
            </a:r>
            <a:r>
              <a:rPr lang="en-US" sz="2400" dirty="0" smtClean="0"/>
              <a:t>?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Restaurants </a:t>
            </a:r>
            <a:r>
              <a:rPr lang="en-US" sz="2400" dirty="0"/>
              <a:t>and bars?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Parks and </a:t>
            </a:r>
            <a:r>
              <a:rPr lang="en-US" sz="2400" dirty="0" err="1"/>
              <a:t>greenspace</a:t>
            </a:r>
            <a:r>
              <a:rPr lang="en-US" sz="2400" dirty="0"/>
              <a:t>?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How convenient is it to get to and from?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What is it going to cost me? Can I afford the space I need?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Commute time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274638"/>
            <a:ext cx="8610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Step 2 - </a:t>
            </a:r>
            <a:r>
              <a:rPr lang="en-US" dirty="0"/>
              <a:t>d</a:t>
            </a:r>
            <a:r>
              <a:rPr lang="en-US" dirty="0" smtClean="0"/>
              <a:t>efine the qualitative factors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Step 3 - find the data: </a:t>
            </a:r>
            <a:br>
              <a:rPr lang="en-US" dirty="0" smtClean="0"/>
            </a:br>
            <a:r>
              <a:rPr lang="en-US" dirty="0" smtClean="0"/>
              <a:t>Restaurants &amp; bars</a:t>
            </a:r>
            <a:endParaRPr lang="en-US" dirty="0"/>
          </a:p>
        </p:txBody>
      </p:sp>
      <p:pic>
        <p:nvPicPr>
          <p:cNvPr id="8" name="Picture 7" descr="Screen shot 2011-12-11 at 5.22.47 P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851944"/>
            <a:ext cx="4437433" cy="3505200"/>
          </a:xfrm>
          <a:prstGeom prst="rect">
            <a:avLst/>
          </a:prstGeom>
        </p:spPr>
      </p:pic>
      <p:pic>
        <p:nvPicPr>
          <p:cNvPr id="9" name="Picture 8" descr="Screen shot 2011-12-11 at 5.25.15 P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2851943"/>
            <a:ext cx="4038601" cy="35488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49680" y="2562177"/>
            <a:ext cx="1349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Restaurants: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19800" y="2514600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Bars:</a:t>
            </a:r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57200" y="1524000"/>
            <a:ext cx="8229600" cy="961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Proxy = How many restaurants &amp; bars does NY Magazine rate in your ‘</a:t>
            </a:r>
            <a:r>
              <a:rPr lang="en-US" sz="2400" dirty="0" smtClean="0"/>
              <a:t>hood?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</TotalTime>
  <Words>760</Words>
  <Application>Microsoft Office PowerPoint</Application>
  <PresentationFormat>On-screen Show (4:3)</PresentationFormat>
  <Paragraphs>102</Paragraphs>
  <Slides>23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JURENT AN APARTMENT (dot com)</vt:lpstr>
      <vt:lpstr>Inception</vt:lpstr>
      <vt:lpstr>Inception</vt:lpstr>
      <vt:lpstr>What is… Jurent an Apartment?</vt:lpstr>
      <vt:lpstr>Where do you belong? </vt:lpstr>
      <vt:lpstr>Managerial Formulation</vt:lpstr>
      <vt:lpstr>Slide 7</vt:lpstr>
      <vt:lpstr>Step 2 - define the qualitative factors</vt:lpstr>
      <vt:lpstr>Slide 9</vt:lpstr>
      <vt:lpstr>Step 3 - find the data:  Park space and convenience</vt:lpstr>
      <vt:lpstr>Step 3 - find the data: Cost for a Studio? 1BR? 2BR?</vt:lpstr>
      <vt:lpstr>Step 3 - find the Data: Commute time - Subway Access Matrix</vt:lpstr>
      <vt:lpstr>Slide 13</vt:lpstr>
      <vt:lpstr>Step 5: build the model!</vt:lpstr>
      <vt:lpstr>Inputs</vt:lpstr>
      <vt:lpstr>Decision variables, constraints and objective</vt:lpstr>
      <vt:lpstr>What is the utility function?</vt:lpstr>
      <vt:lpstr>Slide 18</vt:lpstr>
      <vt:lpstr>Solution Methodology:</vt:lpstr>
      <vt:lpstr>Outputs:</vt:lpstr>
      <vt:lpstr>Live Example!</vt:lpstr>
      <vt:lpstr>Potential Enhancements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</dc:creator>
  <cp:lastModifiedBy>krr270</cp:lastModifiedBy>
  <cp:revision>52</cp:revision>
  <dcterms:created xsi:type="dcterms:W3CDTF">2011-12-11T21:16:04Z</dcterms:created>
  <dcterms:modified xsi:type="dcterms:W3CDTF">2011-12-12T18:09:42Z</dcterms:modified>
</cp:coreProperties>
</file>